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265" r:id="rId57"/>
    <p:sldId id="266" r:id="rId5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  <p:embeddedFont>
      <p:font typeface="Inter" charset="1" panose="020B0502030000000004"/>
      <p:regular r:id="rId36"/>
    </p:embeddedFont>
    <p:embeddedFont>
      <p:font typeface="Inter Bold" charset="1" panose="020B0802030000000004"/>
      <p:regular r:id="rId37"/>
    </p:embeddedFont>
    <p:embeddedFont>
      <p:font typeface="Inter Italics" charset="1" panose="020B0502030000000004"/>
      <p:regular r:id="rId38"/>
    </p:embeddedFont>
    <p:embeddedFont>
      <p:font typeface="Inter Bold Italics" charset="1" panose="020B0802030000000004"/>
      <p:regular r:id="rId39"/>
    </p:embeddedFont>
    <p:embeddedFont>
      <p:font typeface="Inter Thin" charset="1" panose="020B0A02050000000004"/>
      <p:regular r:id="rId40"/>
    </p:embeddedFont>
    <p:embeddedFont>
      <p:font typeface="Inter Thin Italics" charset="1" panose="020B0A02050000000004"/>
      <p:regular r:id="rId41"/>
    </p:embeddedFont>
    <p:embeddedFont>
      <p:font typeface="Inter Extra-Light" charset="1" panose="02000503000000020004"/>
      <p:regular r:id="rId42"/>
    </p:embeddedFont>
    <p:embeddedFont>
      <p:font typeface="Inter Light" charset="1" panose="02000503000000020004"/>
      <p:regular r:id="rId43"/>
    </p:embeddedFont>
    <p:embeddedFont>
      <p:font typeface="Inter Medium" charset="1" panose="02000503000000020004"/>
      <p:regular r:id="rId44"/>
    </p:embeddedFont>
    <p:embeddedFont>
      <p:font typeface="Inter Semi-Bold" charset="1" panose="02000503000000020004"/>
      <p:regular r:id="rId45"/>
    </p:embeddedFont>
    <p:embeddedFont>
      <p:font typeface="Inter Ultra-Bold" charset="1" panose="02000503000000020004"/>
      <p:regular r:id="rId46"/>
    </p:embeddedFont>
    <p:embeddedFont>
      <p:font typeface="Inter Heavy" charset="1" panose="02000503000000020004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slides/slide1.xml" Type="http://schemas.openxmlformats.org/officeDocument/2006/relationships/slide"/><Relationship Id="rId49" Target="slides/slide2.xml" Type="http://schemas.openxmlformats.org/officeDocument/2006/relationships/slide"/><Relationship Id="rId5" Target="tableStyles.xml" Type="http://schemas.openxmlformats.org/officeDocument/2006/relationships/tableStyles"/><Relationship Id="rId50" Target="slides/slide3.xml" Type="http://schemas.openxmlformats.org/officeDocument/2006/relationships/slide"/><Relationship Id="rId51" Target="slides/slide4.xml" Type="http://schemas.openxmlformats.org/officeDocument/2006/relationships/slide"/><Relationship Id="rId52" Target="slides/slide5.xml" Type="http://schemas.openxmlformats.org/officeDocument/2006/relationships/slide"/><Relationship Id="rId53" Target="slides/slide6.xml" Type="http://schemas.openxmlformats.org/officeDocument/2006/relationships/slide"/><Relationship Id="rId54" Target="slides/slide7.xml" Type="http://schemas.openxmlformats.org/officeDocument/2006/relationships/slide"/><Relationship Id="rId55" Target="slides/slide8.xml" Type="http://schemas.openxmlformats.org/officeDocument/2006/relationships/slide"/><Relationship Id="rId56" Target="slides/slide9.xml" Type="http://schemas.openxmlformats.org/officeDocument/2006/relationships/slide"/><Relationship Id="rId57" Target="slides/slide10.xml" Type="http://schemas.openxmlformats.org/officeDocument/2006/relationships/slide"/><Relationship Id="rId58" Target="slides/slide1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pn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Relationship Id="rId7" Target="../media/image16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18527" y="-1745836"/>
            <a:ext cx="6304087" cy="6304087"/>
          </a:xfrm>
          <a:custGeom>
            <a:avLst/>
            <a:gdLst/>
            <a:ahLst/>
            <a:cxnLst/>
            <a:rect r="r" b="b" t="t" l="l"/>
            <a:pathLst>
              <a:path h="6304087" w="6304087">
                <a:moveTo>
                  <a:pt x="0" y="0"/>
                </a:moveTo>
                <a:lnTo>
                  <a:pt x="6304087" y="0"/>
                </a:lnTo>
                <a:lnTo>
                  <a:pt x="6304087" y="6304087"/>
                </a:lnTo>
                <a:lnTo>
                  <a:pt x="0" y="6304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15273" y="5804957"/>
            <a:ext cx="2284867" cy="2284867"/>
          </a:xfrm>
          <a:custGeom>
            <a:avLst/>
            <a:gdLst/>
            <a:ahLst/>
            <a:cxnLst/>
            <a:rect r="r" b="b" t="t" l="l"/>
            <a:pathLst>
              <a:path h="2284867" w="2284867">
                <a:moveTo>
                  <a:pt x="0" y="0"/>
                </a:moveTo>
                <a:lnTo>
                  <a:pt x="2284867" y="0"/>
                </a:lnTo>
                <a:lnTo>
                  <a:pt x="2284867" y="2284866"/>
                </a:lnTo>
                <a:lnTo>
                  <a:pt x="0" y="2284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93410" y="4082284"/>
            <a:ext cx="951933" cy="951933"/>
          </a:xfrm>
          <a:custGeom>
            <a:avLst/>
            <a:gdLst/>
            <a:ahLst/>
            <a:cxnLst/>
            <a:rect r="r" b="b" t="t" l="l"/>
            <a:pathLst>
              <a:path h="951933" w="951933">
                <a:moveTo>
                  <a:pt x="0" y="0"/>
                </a:moveTo>
                <a:lnTo>
                  <a:pt x="951934" y="0"/>
                </a:lnTo>
                <a:lnTo>
                  <a:pt x="951934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1785" y="686985"/>
            <a:ext cx="998513" cy="998513"/>
          </a:xfrm>
          <a:custGeom>
            <a:avLst/>
            <a:gdLst/>
            <a:ahLst/>
            <a:cxnLst/>
            <a:rect r="r" b="b" t="t" l="l"/>
            <a:pathLst>
              <a:path h="998513" w="998513">
                <a:moveTo>
                  <a:pt x="0" y="0"/>
                </a:moveTo>
                <a:lnTo>
                  <a:pt x="998513" y="0"/>
                </a:lnTo>
                <a:lnTo>
                  <a:pt x="998513" y="998513"/>
                </a:lnTo>
                <a:lnTo>
                  <a:pt x="0" y="9985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9715" y="4991059"/>
            <a:ext cx="12278813" cy="140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37"/>
              </a:lnSpc>
              <a:spcBef>
                <a:spcPct val="0"/>
              </a:spcBef>
            </a:pPr>
            <a:r>
              <a:rPr lang="en-US" sz="7812">
                <a:solidFill>
                  <a:srgbClr val="FFFFFF"/>
                </a:solidFill>
                <a:latin typeface="Poppins"/>
              </a:rPr>
              <a:t>Lost And Found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52490" y="622575"/>
            <a:ext cx="10136203" cy="87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40"/>
              </a:lnSpc>
              <a:spcBef>
                <a:spcPct val="0"/>
              </a:spcBef>
            </a:pPr>
            <a:r>
              <a:rPr lang="en-US" sz="4814">
                <a:solidFill>
                  <a:srgbClr val="FFFFFF"/>
                </a:solidFill>
                <a:latin typeface="Poppins Ultra-Bold"/>
              </a:rPr>
              <a:t>Rajasthan Police Hackathon 1.0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9715" y="6776110"/>
            <a:ext cx="8345871" cy="43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4"/>
              </a:lnSpc>
              <a:spcBef>
                <a:spcPct val="0"/>
              </a:spcBef>
            </a:pPr>
            <a:r>
              <a:rPr lang="en-US" sz="2567" spc="1568">
                <a:solidFill>
                  <a:srgbClr val="F66E1A"/>
                </a:solidFill>
                <a:latin typeface="Open Sans"/>
              </a:rPr>
              <a:t>TEAM NAME :- APEX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15384" y="9201150"/>
            <a:ext cx="6769512" cy="91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3"/>
              </a:lnSpc>
            </a:pPr>
            <a:r>
              <a:rPr lang="en-US" sz="2609">
                <a:solidFill>
                  <a:srgbClr val="FFFFFF"/>
                </a:solidFill>
                <a:latin typeface="Open Sans Bold"/>
              </a:rPr>
              <a:t>Team Members  :- Sanskruti Ukey</a:t>
            </a:r>
          </a:p>
          <a:p>
            <a:pPr algn="ctr">
              <a:lnSpc>
                <a:spcPts val="3653"/>
              </a:lnSpc>
              <a:spcBef>
                <a:spcPct val="0"/>
              </a:spcBef>
            </a:pPr>
            <a:r>
              <a:rPr lang="en-US" sz="2609">
                <a:solidFill>
                  <a:srgbClr val="FFFFFF"/>
                </a:solidFill>
                <a:latin typeface="Open Sans Bold"/>
              </a:rPr>
              <a:t>                                   Piyush Selotkar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83187" y="2957295"/>
            <a:ext cx="14321626" cy="4372410"/>
          </a:xfrm>
          <a:custGeom>
            <a:avLst/>
            <a:gdLst/>
            <a:ahLst/>
            <a:cxnLst/>
            <a:rect r="r" b="b" t="t" l="l"/>
            <a:pathLst>
              <a:path h="4372410" w="14321626">
                <a:moveTo>
                  <a:pt x="0" y="0"/>
                </a:moveTo>
                <a:lnTo>
                  <a:pt x="14321626" y="0"/>
                </a:lnTo>
                <a:lnTo>
                  <a:pt x="14321626" y="4372410"/>
                </a:lnTo>
                <a:lnTo>
                  <a:pt x="0" y="4372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72" t="-13704" r="-1972" b="-625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51056" y="2531959"/>
            <a:ext cx="8585888" cy="5223082"/>
          </a:xfrm>
          <a:custGeom>
            <a:avLst/>
            <a:gdLst/>
            <a:ahLst/>
            <a:cxnLst/>
            <a:rect r="r" b="b" t="t" l="l"/>
            <a:pathLst>
              <a:path h="5223082" w="8585888">
                <a:moveTo>
                  <a:pt x="0" y="0"/>
                </a:moveTo>
                <a:lnTo>
                  <a:pt x="8585888" y="0"/>
                </a:lnTo>
                <a:lnTo>
                  <a:pt x="8585888" y="5223082"/>
                </a:lnTo>
                <a:lnTo>
                  <a:pt x="0" y="5223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18106" y="3684086"/>
            <a:ext cx="12251789" cy="3853744"/>
          </a:xfrm>
          <a:custGeom>
            <a:avLst/>
            <a:gdLst/>
            <a:ahLst/>
            <a:cxnLst/>
            <a:rect r="r" b="b" t="t" l="l"/>
            <a:pathLst>
              <a:path h="3853744" w="12251789">
                <a:moveTo>
                  <a:pt x="0" y="0"/>
                </a:moveTo>
                <a:lnTo>
                  <a:pt x="12251788" y="0"/>
                </a:lnTo>
                <a:lnTo>
                  <a:pt x="12251788" y="3853744"/>
                </a:lnTo>
                <a:lnTo>
                  <a:pt x="0" y="38537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67367" y="1879781"/>
            <a:ext cx="9953266" cy="77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2"/>
              </a:lnSpc>
              <a:spcBef>
                <a:spcPct val="0"/>
              </a:spcBef>
            </a:pPr>
            <a:r>
              <a:rPr lang="en-US" sz="4573">
                <a:solidFill>
                  <a:srgbClr val="F66E1A"/>
                </a:solidFill>
                <a:latin typeface="Inter Bold"/>
              </a:rPr>
              <a:t>AIM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55841" y="4084270"/>
            <a:ext cx="9511214" cy="2977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7"/>
              </a:lnSpc>
              <a:spcBef>
                <a:spcPct val="0"/>
              </a:spcBef>
            </a:pPr>
            <a:r>
              <a:rPr lang="en-US" sz="4255">
                <a:solidFill>
                  <a:srgbClr val="FFFFFF"/>
                </a:solidFill>
                <a:latin typeface="Open Sans Bold Italics"/>
              </a:rPr>
              <a:t>"To develop a robust Lost and Found System connecting users and police for efficient management and recovery of lost items."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236568" y="7523503"/>
            <a:ext cx="1095091" cy="1095091"/>
          </a:xfrm>
          <a:custGeom>
            <a:avLst/>
            <a:gdLst/>
            <a:ahLst/>
            <a:cxnLst/>
            <a:rect r="r" b="b" t="t" l="l"/>
            <a:pathLst>
              <a:path h="1095091" w="1095091">
                <a:moveTo>
                  <a:pt x="0" y="0"/>
                </a:moveTo>
                <a:lnTo>
                  <a:pt x="1095090" y="0"/>
                </a:lnTo>
                <a:lnTo>
                  <a:pt x="1095090" y="1095091"/>
                </a:lnTo>
                <a:lnTo>
                  <a:pt x="0" y="1095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3076" y="5928923"/>
            <a:ext cx="593492" cy="593492"/>
          </a:xfrm>
          <a:custGeom>
            <a:avLst/>
            <a:gdLst/>
            <a:ahLst/>
            <a:cxnLst/>
            <a:rect r="r" b="b" t="t" l="l"/>
            <a:pathLst>
              <a:path h="593492" w="593492">
                <a:moveTo>
                  <a:pt x="0" y="0"/>
                </a:moveTo>
                <a:lnTo>
                  <a:pt x="593492" y="0"/>
                </a:lnTo>
                <a:lnTo>
                  <a:pt x="593492" y="593492"/>
                </a:lnTo>
                <a:lnTo>
                  <a:pt x="0" y="593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4956342" y="2014899"/>
            <a:ext cx="1095091" cy="1095091"/>
          </a:xfrm>
          <a:custGeom>
            <a:avLst/>
            <a:gdLst/>
            <a:ahLst/>
            <a:cxnLst/>
            <a:rect r="r" b="b" t="t" l="l"/>
            <a:pathLst>
              <a:path h="1095091" w="1095091">
                <a:moveTo>
                  <a:pt x="0" y="0"/>
                </a:moveTo>
                <a:lnTo>
                  <a:pt x="1095090" y="0"/>
                </a:lnTo>
                <a:lnTo>
                  <a:pt x="1095090" y="1095090"/>
                </a:lnTo>
                <a:lnTo>
                  <a:pt x="0" y="1095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6051432" y="4111077"/>
            <a:ext cx="593492" cy="593492"/>
          </a:xfrm>
          <a:custGeom>
            <a:avLst/>
            <a:gdLst/>
            <a:ahLst/>
            <a:cxnLst/>
            <a:rect r="r" b="b" t="t" l="l"/>
            <a:pathLst>
              <a:path h="593492" w="593492">
                <a:moveTo>
                  <a:pt x="0" y="0"/>
                </a:moveTo>
                <a:lnTo>
                  <a:pt x="593492" y="0"/>
                </a:lnTo>
                <a:lnTo>
                  <a:pt x="593492" y="593492"/>
                </a:lnTo>
                <a:lnTo>
                  <a:pt x="0" y="593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1787" y="5143500"/>
            <a:ext cx="6304087" cy="6304087"/>
          </a:xfrm>
          <a:custGeom>
            <a:avLst/>
            <a:gdLst/>
            <a:ahLst/>
            <a:cxnLst/>
            <a:rect r="r" b="b" t="t" l="l"/>
            <a:pathLst>
              <a:path h="6304087" w="6304087">
                <a:moveTo>
                  <a:pt x="0" y="0"/>
                </a:moveTo>
                <a:lnTo>
                  <a:pt x="6304087" y="0"/>
                </a:lnTo>
                <a:lnTo>
                  <a:pt x="6304087" y="6304087"/>
                </a:lnTo>
                <a:lnTo>
                  <a:pt x="0" y="630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87373" y="2262034"/>
            <a:ext cx="6729803" cy="6729776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6504" t="0" r="-6504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907080" y="2262034"/>
            <a:ext cx="951933" cy="951933"/>
          </a:xfrm>
          <a:custGeom>
            <a:avLst/>
            <a:gdLst/>
            <a:ahLst/>
            <a:cxnLst/>
            <a:rect r="r" b="b" t="t" l="l"/>
            <a:pathLst>
              <a:path h="951933" w="951933">
                <a:moveTo>
                  <a:pt x="0" y="0"/>
                </a:moveTo>
                <a:lnTo>
                  <a:pt x="951933" y="0"/>
                </a:lnTo>
                <a:lnTo>
                  <a:pt x="951933" y="951933"/>
                </a:lnTo>
                <a:lnTo>
                  <a:pt x="0" y="951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04910" y="2204884"/>
            <a:ext cx="672684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Poppins Bold"/>
              </a:rPr>
              <a:t>Introduction</a:t>
            </a:r>
            <a:r>
              <a:rPr lang="en-US" sz="5600">
                <a:solidFill>
                  <a:srgbClr val="171616"/>
                </a:solidFill>
                <a:latin typeface="Poppins Bold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04910" y="3726892"/>
            <a:ext cx="7812352" cy="640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9"/>
              </a:lnSpc>
            </a:pPr>
            <a:r>
              <a:rPr lang="en-US" sz="2449">
                <a:solidFill>
                  <a:srgbClr val="171616"/>
                </a:solidFill>
                <a:latin typeface="Open Sans"/>
              </a:rPr>
              <a:t>Welcome to Rajasthan Police Hackathon 1.0 - Lost and Found System!</a:t>
            </a:r>
          </a:p>
          <a:p>
            <a:pPr>
              <a:lnSpc>
                <a:spcPts val="3429"/>
              </a:lnSpc>
            </a:pPr>
            <a:r>
              <a:rPr lang="en-US" sz="2449">
                <a:solidFill>
                  <a:srgbClr val="171616"/>
                </a:solidFill>
                <a:latin typeface="Open Sans"/>
              </a:rPr>
              <a:t>In a bustling world, losing valuable possessions is distressing. Our project strives to ease this distress by creating a seamless connection between individuals who have lost their belongings and the vigilant Rajasthan Police.</a:t>
            </a:r>
          </a:p>
          <a:p>
            <a:pPr>
              <a:lnSpc>
                <a:spcPts val="3429"/>
              </a:lnSpc>
            </a:pPr>
            <a:r>
              <a:rPr lang="en-US" sz="2449">
                <a:solidFill>
                  <a:srgbClr val="171616"/>
                </a:solidFill>
                <a:latin typeface="Open Sans"/>
              </a:rPr>
              <a:t>Our goal is to build a robust Lost and Found System that not only simplifies the process of reporting lost items but also empowers the police to efficiently match and recover these items. Let's embark on a journey to bridge the gap between lost property owners and the police, ensuring a faster and more effective recovery process.</a:t>
            </a:r>
          </a:p>
          <a:p>
            <a:pPr>
              <a:lnSpc>
                <a:spcPts val="34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83239" y="2858569"/>
            <a:ext cx="3349845" cy="3349831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846302" y="2778235"/>
            <a:ext cx="3349845" cy="3349831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883239" y="6661955"/>
            <a:ext cx="3485193" cy="1096252"/>
          </a:xfrm>
          <a:custGeom>
            <a:avLst/>
            <a:gdLst/>
            <a:ahLst/>
            <a:cxnLst/>
            <a:rect r="r" b="b" t="t" l="l"/>
            <a:pathLst>
              <a:path h="1096252" w="3485193">
                <a:moveTo>
                  <a:pt x="0" y="0"/>
                </a:moveTo>
                <a:lnTo>
                  <a:pt x="3485193" y="0"/>
                </a:lnTo>
                <a:lnTo>
                  <a:pt x="3485193" y="1096251"/>
                </a:lnTo>
                <a:lnTo>
                  <a:pt x="0" y="109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74924" y="6661955"/>
            <a:ext cx="3485193" cy="1096252"/>
          </a:xfrm>
          <a:custGeom>
            <a:avLst/>
            <a:gdLst/>
            <a:ahLst/>
            <a:cxnLst/>
            <a:rect r="r" b="b" t="t" l="l"/>
            <a:pathLst>
              <a:path h="1096252" w="3485193">
                <a:moveTo>
                  <a:pt x="0" y="0"/>
                </a:moveTo>
                <a:lnTo>
                  <a:pt x="3485193" y="0"/>
                </a:lnTo>
                <a:lnTo>
                  <a:pt x="3485193" y="1096251"/>
                </a:lnTo>
                <a:lnTo>
                  <a:pt x="0" y="109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23120" y="7002216"/>
            <a:ext cx="4405433" cy="37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  <a:spcBef>
                <a:spcPct val="0"/>
              </a:spcBef>
            </a:pPr>
            <a:r>
              <a:rPr lang="en-US" sz="2275">
                <a:solidFill>
                  <a:srgbClr val="FFFFFF"/>
                </a:solidFill>
                <a:latin typeface="Open Sans Bold"/>
              </a:rPr>
              <a:t>USER SIDE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52009" y="6992691"/>
            <a:ext cx="4931023" cy="39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en-US" sz="2295">
                <a:solidFill>
                  <a:srgbClr val="FFFFFF"/>
                </a:solidFill>
                <a:latin typeface="Open Sans Bold"/>
              </a:rPr>
              <a:t>POLICE SIDE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58162" y="1121778"/>
            <a:ext cx="11171677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Poppins Bold"/>
              </a:rPr>
              <a:t>Proposed Solution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83239" y="8383831"/>
            <a:ext cx="7684002" cy="1326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6226" indent="-273113" lvl="1">
              <a:lnSpc>
                <a:spcPts val="3541"/>
              </a:lnSpc>
              <a:buFont typeface="Arial"/>
              <a:buChar char="•"/>
            </a:pPr>
            <a:r>
              <a:rPr lang="en-US" sz="2529">
                <a:solidFill>
                  <a:srgbClr val="171616"/>
                </a:solidFill>
                <a:latin typeface="Open Sans Bold"/>
              </a:rPr>
              <a:t>Secure login and registration.</a:t>
            </a:r>
          </a:p>
          <a:p>
            <a:pPr marL="546226" indent="-273113" lvl="1">
              <a:lnSpc>
                <a:spcPts val="3541"/>
              </a:lnSpc>
              <a:buFont typeface="Arial"/>
              <a:buChar char="•"/>
            </a:pPr>
            <a:r>
              <a:rPr lang="en-US" sz="2529">
                <a:solidFill>
                  <a:srgbClr val="171616"/>
                </a:solidFill>
                <a:latin typeface="Open Sans Bold"/>
              </a:rPr>
              <a:t>User-friendly Lost Product Application form.</a:t>
            </a:r>
          </a:p>
          <a:p>
            <a:pPr>
              <a:lnSpc>
                <a:spcPts val="3541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409452" y="8159993"/>
            <a:ext cx="7042444" cy="1774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6226" indent="-273113" lvl="1">
              <a:lnSpc>
                <a:spcPts val="3541"/>
              </a:lnSpc>
              <a:buFont typeface="Arial"/>
              <a:buChar char="•"/>
            </a:pPr>
            <a:r>
              <a:rPr lang="en-US" sz="2529">
                <a:solidFill>
                  <a:srgbClr val="171616"/>
                </a:solidFill>
                <a:latin typeface="Open Sans Bold"/>
              </a:rPr>
              <a:t>Admin login for police.</a:t>
            </a:r>
          </a:p>
          <a:p>
            <a:pPr marL="546226" indent="-273113" lvl="1">
              <a:lnSpc>
                <a:spcPts val="3541"/>
              </a:lnSpc>
              <a:buFont typeface="Arial"/>
              <a:buChar char="•"/>
            </a:pPr>
            <a:r>
              <a:rPr lang="en-US" sz="2529">
                <a:solidFill>
                  <a:srgbClr val="171616"/>
                </a:solidFill>
                <a:latin typeface="Open Sans Bold"/>
              </a:rPr>
              <a:t>Automated matching and notification </a:t>
            </a:r>
          </a:p>
          <a:p>
            <a:pPr>
              <a:lnSpc>
                <a:spcPts val="3541"/>
              </a:lnSpc>
            </a:pPr>
            <a:r>
              <a:rPr lang="en-US" sz="2529">
                <a:solidFill>
                  <a:srgbClr val="171616"/>
                </a:solidFill>
                <a:latin typeface="Open Sans Bold"/>
              </a:rPr>
              <a:t>      </a:t>
            </a:r>
            <a:r>
              <a:rPr lang="en-US" sz="2529">
                <a:solidFill>
                  <a:srgbClr val="171616"/>
                </a:solidFill>
                <a:latin typeface="Open Sans Bold"/>
              </a:rPr>
              <a:t>system.</a:t>
            </a:r>
          </a:p>
          <a:p>
            <a:pPr>
              <a:lnSpc>
                <a:spcPts val="354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4959" y="3531602"/>
            <a:ext cx="3349845" cy="3349831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427705" y="3531602"/>
            <a:ext cx="3349845" cy="3349831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2980" r="0" b="-298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510451" y="3531602"/>
            <a:ext cx="3349845" cy="3349831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7736" t="0" r="-773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593196" y="3531602"/>
            <a:ext cx="3349845" cy="3349831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38888" t="0" r="-38888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344959" y="7409653"/>
            <a:ext cx="3485193" cy="1096252"/>
          </a:xfrm>
          <a:custGeom>
            <a:avLst/>
            <a:gdLst/>
            <a:ahLst/>
            <a:cxnLst/>
            <a:rect r="r" b="b" t="t" l="l"/>
            <a:pathLst>
              <a:path h="1096252" w="3485193">
                <a:moveTo>
                  <a:pt x="0" y="0"/>
                </a:moveTo>
                <a:lnTo>
                  <a:pt x="3485193" y="0"/>
                </a:lnTo>
                <a:lnTo>
                  <a:pt x="3485193" y="1096251"/>
                </a:lnTo>
                <a:lnTo>
                  <a:pt x="0" y="1096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360031" y="7409653"/>
            <a:ext cx="3485193" cy="1096252"/>
          </a:xfrm>
          <a:custGeom>
            <a:avLst/>
            <a:gdLst/>
            <a:ahLst/>
            <a:cxnLst/>
            <a:rect r="r" b="b" t="t" l="l"/>
            <a:pathLst>
              <a:path h="1096252" w="3485193">
                <a:moveTo>
                  <a:pt x="0" y="0"/>
                </a:moveTo>
                <a:lnTo>
                  <a:pt x="3485193" y="0"/>
                </a:lnTo>
                <a:lnTo>
                  <a:pt x="3485193" y="1096251"/>
                </a:lnTo>
                <a:lnTo>
                  <a:pt x="0" y="1096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10451" y="7409653"/>
            <a:ext cx="3485193" cy="1096252"/>
          </a:xfrm>
          <a:custGeom>
            <a:avLst/>
            <a:gdLst/>
            <a:ahLst/>
            <a:cxnLst/>
            <a:rect r="r" b="b" t="t" l="l"/>
            <a:pathLst>
              <a:path h="1096252" w="3485193">
                <a:moveTo>
                  <a:pt x="0" y="0"/>
                </a:moveTo>
                <a:lnTo>
                  <a:pt x="3485193" y="0"/>
                </a:lnTo>
                <a:lnTo>
                  <a:pt x="3485193" y="1096251"/>
                </a:lnTo>
                <a:lnTo>
                  <a:pt x="0" y="1096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93196" y="7409653"/>
            <a:ext cx="3485193" cy="1096252"/>
          </a:xfrm>
          <a:custGeom>
            <a:avLst/>
            <a:gdLst/>
            <a:ahLst/>
            <a:cxnLst/>
            <a:rect r="r" b="b" t="t" l="l"/>
            <a:pathLst>
              <a:path h="1096252" w="3485193">
                <a:moveTo>
                  <a:pt x="0" y="0"/>
                </a:moveTo>
                <a:lnTo>
                  <a:pt x="3485193" y="0"/>
                </a:lnTo>
                <a:lnTo>
                  <a:pt x="3485193" y="1096251"/>
                </a:lnTo>
                <a:lnTo>
                  <a:pt x="0" y="1096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69584" y="7744888"/>
            <a:ext cx="4300594" cy="379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9"/>
              </a:lnSpc>
              <a:spcBef>
                <a:spcPct val="0"/>
              </a:spcBef>
            </a:pPr>
            <a:r>
              <a:rPr lang="en-US" sz="2221">
                <a:solidFill>
                  <a:srgbClr val="FFFFFF"/>
                </a:solidFill>
                <a:latin typeface="Open Sans Bold"/>
              </a:rPr>
              <a:t>REACT JS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46377" y="7743971"/>
            <a:ext cx="4312501" cy="37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8"/>
              </a:lnSpc>
              <a:spcBef>
                <a:spcPct val="0"/>
              </a:spcBef>
            </a:pPr>
            <a:r>
              <a:rPr lang="en-US" sz="2227">
                <a:solidFill>
                  <a:srgbClr val="FFFFFF"/>
                </a:solidFill>
                <a:latin typeface="Open Sans Bold"/>
              </a:rPr>
              <a:t>NODE JS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02046" y="7721717"/>
            <a:ext cx="4366655" cy="374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7"/>
              </a:lnSpc>
              <a:spcBef>
                <a:spcPct val="0"/>
              </a:spcBef>
            </a:pPr>
            <a:r>
              <a:rPr lang="en-US" sz="2255">
                <a:solidFill>
                  <a:srgbClr val="FFFFFF"/>
                </a:solidFill>
                <a:latin typeface="Open Sans Bold"/>
              </a:rPr>
              <a:t>MONGO DB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09944" y="7721717"/>
            <a:ext cx="4353137" cy="37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7"/>
              </a:lnSpc>
              <a:spcBef>
                <a:spcPct val="0"/>
              </a:spcBef>
            </a:pPr>
            <a:r>
              <a:rPr lang="en-US" sz="2248">
                <a:solidFill>
                  <a:srgbClr val="FFFFFF"/>
                </a:solidFill>
                <a:latin typeface="Open Sans Bold"/>
              </a:rPr>
              <a:t>JSON WEB TOKEN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558162" y="1791765"/>
            <a:ext cx="11171677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Poppins Bold"/>
              </a:rPr>
              <a:t>TECHNOLOGY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71425" y="2623377"/>
            <a:ext cx="3349845" cy="3349831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666" t="0" r="-1666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985948" y="2623377"/>
            <a:ext cx="3349845" cy="3349831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871425" y="6452190"/>
            <a:ext cx="3485193" cy="1096252"/>
          </a:xfrm>
          <a:custGeom>
            <a:avLst/>
            <a:gdLst/>
            <a:ahLst/>
            <a:cxnLst/>
            <a:rect r="r" b="b" t="t" l="l"/>
            <a:pathLst>
              <a:path h="1096252" w="3485193">
                <a:moveTo>
                  <a:pt x="0" y="0"/>
                </a:moveTo>
                <a:lnTo>
                  <a:pt x="3485193" y="0"/>
                </a:lnTo>
                <a:lnTo>
                  <a:pt x="3485193" y="1096252"/>
                </a:lnTo>
                <a:lnTo>
                  <a:pt x="0" y="1096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85948" y="6452190"/>
            <a:ext cx="3485193" cy="1096252"/>
          </a:xfrm>
          <a:custGeom>
            <a:avLst/>
            <a:gdLst/>
            <a:ahLst/>
            <a:cxnLst/>
            <a:rect r="r" b="b" t="t" l="l"/>
            <a:pathLst>
              <a:path h="1096252" w="3485193">
                <a:moveTo>
                  <a:pt x="0" y="0"/>
                </a:moveTo>
                <a:lnTo>
                  <a:pt x="3485193" y="0"/>
                </a:lnTo>
                <a:lnTo>
                  <a:pt x="3485193" y="1096252"/>
                </a:lnTo>
                <a:lnTo>
                  <a:pt x="0" y="1096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02767" y="6797009"/>
            <a:ext cx="4287161" cy="36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  <a:spcBef>
                <a:spcPct val="0"/>
              </a:spcBef>
            </a:pPr>
            <a:r>
              <a:rPr lang="en-US" sz="2214">
                <a:solidFill>
                  <a:srgbClr val="FFFFFF"/>
                </a:solidFill>
                <a:latin typeface="Open Sans Bold"/>
              </a:rPr>
              <a:t>NOVELTY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85812" y="6797009"/>
            <a:ext cx="4285466" cy="368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8"/>
              </a:lnSpc>
              <a:spcBef>
                <a:spcPct val="0"/>
              </a:spcBef>
            </a:pPr>
            <a:r>
              <a:rPr lang="en-US" sz="2213">
                <a:solidFill>
                  <a:srgbClr val="FFFFFF"/>
                </a:solidFill>
                <a:latin typeface="Open Sans Bold"/>
              </a:rPr>
              <a:t>UTILITY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58162" y="1121778"/>
            <a:ext cx="11171677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Poppins Bold"/>
              </a:rPr>
              <a:t>NOVELTY &amp; UTILITY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4577" y="7986592"/>
            <a:ext cx="8170701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71616"/>
                </a:solidFill>
                <a:latin typeface="Open Sans Bold"/>
              </a:rPr>
              <a:t>AI-driven matching for efficient lost item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171616"/>
                </a:solidFill>
                <a:latin typeface="Open Sans Bold"/>
              </a:rPr>
              <a:t>      </a:t>
            </a:r>
            <a:r>
              <a:rPr lang="en-US" sz="2400">
                <a:solidFill>
                  <a:srgbClr val="171616"/>
                </a:solidFill>
                <a:latin typeface="Open Sans Bold"/>
              </a:rPr>
              <a:t>recovery.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585812" y="7986592"/>
            <a:ext cx="7042444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171616"/>
                </a:solidFill>
                <a:latin typeface="Open Sans Bold"/>
              </a:rPr>
              <a:t>Provides a seamless platform for 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171616"/>
                </a:solidFill>
                <a:latin typeface="Open Sans Bold"/>
              </a:rPr>
              <a:t>      </a:t>
            </a:r>
            <a:r>
              <a:rPr lang="en-US" sz="2400">
                <a:solidFill>
                  <a:srgbClr val="171616"/>
                </a:solidFill>
                <a:latin typeface="Open Sans Bold"/>
              </a:rPr>
              <a:t>users and</a:t>
            </a:r>
            <a:r>
              <a:rPr lang="en-US" sz="2400">
                <a:solidFill>
                  <a:srgbClr val="171616"/>
                </a:solidFill>
                <a:latin typeface="Open Sans Bold"/>
              </a:rPr>
              <a:t> </a:t>
            </a:r>
            <a:r>
              <a:rPr lang="en-US" sz="2400">
                <a:solidFill>
                  <a:srgbClr val="171616"/>
                </a:solidFill>
                <a:latin typeface="Open Sans Bold"/>
              </a:rPr>
              <a:t>police to collaborate 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171616"/>
                </a:solidFill>
                <a:latin typeface="Open Sans Bold"/>
              </a:rPr>
              <a:t>      effectively.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75176" y="3506834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4"/>
                </a:lnTo>
                <a:lnTo>
                  <a:pt x="0" y="1447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83318" y="4192421"/>
            <a:ext cx="5836767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71616"/>
                </a:solidFill>
                <a:latin typeface="Open Sans"/>
              </a:rPr>
              <a:t>Strengthened collaboration between citizens and law enforcement results in a safer community.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102339" y="3912179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83318" y="3620078"/>
            <a:ext cx="487350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66E1A"/>
                </a:solidFill>
                <a:latin typeface="Open Sans Bold"/>
              </a:rPr>
              <a:t>Improved Community Safety: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858259" y="6860932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5"/>
                </a:lnTo>
                <a:lnTo>
                  <a:pt x="0" y="1447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83318" y="7482171"/>
            <a:ext cx="5552564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71616"/>
                </a:solidFill>
                <a:latin typeface="Open Sans"/>
              </a:rPr>
              <a:t>Users experience a more user-friendly and accessible platform for reporting lost items.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980299" y="7266277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83318" y="6983702"/>
            <a:ext cx="4873500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66E1A"/>
                </a:solidFill>
                <a:latin typeface="Open Sans Bold"/>
              </a:rPr>
              <a:t>Enhanced User Experience: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731182" y="3506834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4"/>
                </a:lnTo>
                <a:lnTo>
                  <a:pt x="0" y="1447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556241" y="4192421"/>
            <a:ext cx="6300371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71616"/>
                </a:solidFill>
                <a:latin typeface="Open Sans"/>
              </a:rPr>
              <a:t>Implementation of an AI-driven matching system accelerates the identification and retrieval of lost items.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853222" y="3912179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56241" y="3629603"/>
            <a:ext cx="4873500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66E1A"/>
                </a:solidFill>
                <a:latin typeface="Open Sans Bold"/>
              </a:rPr>
              <a:t>Efficient Lost Item Recovery: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731182" y="6860932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5"/>
                </a:lnTo>
                <a:lnTo>
                  <a:pt x="0" y="1447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556241" y="7482171"/>
            <a:ext cx="6145512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71616"/>
                </a:solidFill>
                <a:latin typeface="Open Sans"/>
              </a:rPr>
              <a:t>Automated matching reduces the workload on police administrators, allowing them to focus on critical tasks.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853222" y="7266277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56241" y="6983702"/>
            <a:ext cx="4873500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66E1A"/>
                </a:solidFill>
                <a:latin typeface="Open Sans Bold"/>
              </a:rPr>
              <a:t>Improved Police Productivity: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22550" y="1496846"/>
            <a:ext cx="1144290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Poppins Bold"/>
              </a:rPr>
              <a:t>OUTCOMES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75176" y="3506834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4"/>
                </a:lnTo>
                <a:lnTo>
                  <a:pt x="0" y="1447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83318" y="4192421"/>
            <a:ext cx="5460682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71616"/>
                </a:solidFill>
                <a:latin typeface="Open Sans"/>
              </a:rPr>
              <a:t>The system will regularly and autonomously cross-reference the lost items reported by users with the found items in the police database.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02339" y="3912179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83318" y="3620078"/>
            <a:ext cx="487350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66E1A"/>
                </a:solidFill>
                <a:latin typeface="Open Sans Bold"/>
              </a:rPr>
              <a:t>Automated Database Checks: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858259" y="6860932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5"/>
                </a:lnTo>
                <a:lnTo>
                  <a:pt x="0" y="1447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673856" y="7604760"/>
            <a:ext cx="6614144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71616"/>
                </a:solidFill>
                <a:latin typeface="Open Sans"/>
              </a:rPr>
              <a:t>In the future, we plan to enhance the registration process by incorporating a feature that allows users to securely upload masked Aadhar images, providing an additional layer of privacy and security.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980299" y="7266277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45281" y="7029835"/>
            <a:ext cx="5947381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66E1A"/>
                </a:solidFill>
                <a:latin typeface="Open Sans Bold"/>
              </a:rPr>
              <a:t>PRIVACY SECURITY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731182" y="3506834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4"/>
                </a:lnTo>
                <a:lnTo>
                  <a:pt x="0" y="1447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83318" y="7604760"/>
            <a:ext cx="5880040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71616"/>
                </a:solidFill>
                <a:latin typeface="Open Sans"/>
              </a:rPr>
              <a:t>Consider developing a dedicated mobile application for both users and law enforcement.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853222" y="3912179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71940" y="7029835"/>
            <a:ext cx="5492935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66E1A"/>
                </a:solidFill>
                <a:latin typeface="Open Sans Bold"/>
              </a:rPr>
              <a:t>Mobile Application Development: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731182" y="6860932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5"/>
                </a:lnTo>
                <a:lnTo>
                  <a:pt x="0" y="1447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559556" y="4192421"/>
            <a:ext cx="6499475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71616"/>
                </a:solidFill>
                <a:latin typeface="Open Sans"/>
              </a:rPr>
              <a:t>Once a match is found between a user's lost item and a found item in the database, an instant notification will be sent to the respective user.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53222" y="7266277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73856" y="3734378"/>
            <a:ext cx="5492935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66E1A"/>
                </a:solidFill>
                <a:latin typeface="Open Sans Bold"/>
              </a:rPr>
              <a:t>Real-time Notifications: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22550" y="1496846"/>
            <a:ext cx="1144290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Poppins Bold"/>
              </a:rPr>
              <a:t>FUTURE SCOPES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3118" y="1880513"/>
            <a:ext cx="12361764" cy="8218449"/>
          </a:xfrm>
          <a:custGeom>
            <a:avLst/>
            <a:gdLst/>
            <a:ahLst/>
            <a:cxnLst/>
            <a:rect r="r" b="b" t="t" l="l"/>
            <a:pathLst>
              <a:path h="8218449" w="12361764">
                <a:moveTo>
                  <a:pt x="0" y="0"/>
                </a:moveTo>
                <a:lnTo>
                  <a:pt x="12361764" y="0"/>
                </a:lnTo>
                <a:lnTo>
                  <a:pt x="12361764" y="8218449"/>
                </a:lnTo>
                <a:lnTo>
                  <a:pt x="0" y="8218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05" t="-5251" r="-233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02339" y="3912179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80299" y="7266277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53222" y="3912179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53222" y="7266277"/>
            <a:ext cx="1203294" cy="57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22550" y="820780"/>
            <a:ext cx="1144290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Poppins Bold"/>
              </a:rPr>
              <a:t>FLOWCHART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DAF6EuLO_4k</dc:identifier>
  <dcterms:modified xsi:type="dcterms:W3CDTF">2011-08-01T06:04:30Z</dcterms:modified>
  <cp:revision>1</cp:revision>
  <dc:title>Blue Modern Technology Business Presentation</dc:title>
</cp:coreProperties>
</file>